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7" r:id="rId2"/>
    <p:sldId id="263" r:id="rId3"/>
    <p:sldId id="278" r:id="rId4"/>
    <p:sldId id="279" r:id="rId5"/>
    <p:sldId id="290" r:id="rId6"/>
    <p:sldId id="272" r:id="rId7"/>
    <p:sldId id="271" r:id="rId8"/>
    <p:sldId id="269" r:id="rId9"/>
    <p:sldId id="257" r:id="rId10"/>
    <p:sldId id="258" r:id="rId11"/>
    <p:sldId id="262" r:id="rId12"/>
    <p:sldId id="256" r:id="rId13"/>
    <p:sldId id="259" r:id="rId14"/>
    <p:sldId id="280" r:id="rId15"/>
    <p:sldId id="260" r:id="rId16"/>
    <p:sldId id="261" r:id="rId17"/>
    <p:sldId id="266" r:id="rId18"/>
    <p:sldId id="282" r:id="rId19"/>
    <p:sldId id="283" r:id="rId20"/>
    <p:sldId id="284" r:id="rId21"/>
    <p:sldId id="285" r:id="rId22"/>
    <p:sldId id="264" r:id="rId23"/>
    <p:sldId id="265" r:id="rId24"/>
    <p:sldId id="286" r:id="rId25"/>
    <p:sldId id="288" r:id="rId26"/>
    <p:sldId id="287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C3061-0D44-4261-B2AE-FD2AE5B0AF91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6FC5-ACCB-4A33-A28F-7509A28D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png"/><Relationship Id="rId7" Type="http://schemas.openxmlformats.org/officeDocument/2006/relationships/package" Target="../embeddings/_____Microsoft_Office_Excel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Office_Excel1.xlsx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564" y="2714620"/>
            <a:ext cx="8715436" cy="2021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 algn="ctr">
              <a:spcBef>
                <a:spcPts val="10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PBTS -2022 </a:t>
            </a: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ХАЛЫҚАРАЛЫҚ ЗЕРТТЕУІНЕ </a:t>
            </a:r>
          </a:p>
          <a:p>
            <a:pPr marL="12700" marR="5080" indent="16510" algn="ctr">
              <a:spcBef>
                <a:spcPts val="100"/>
              </a:spcBef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ІРІКТЕЛГЕН БІЛІМ БЕРУ ҰЙЫМДАРЫНЫҢ </a:t>
            </a:r>
          </a:p>
          <a:p>
            <a:pPr marL="12700" marR="5080" indent="16510" algn="ctr">
              <a:spcBef>
                <a:spcPts val="1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"/>
                <a:cs typeface="Arial"/>
              </a:rPr>
              <a:t>ҚОРЫТЫНДЫ ЕСЕБІ</a:t>
            </a:r>
            <a:endParaRPr lang="ru-RU" sz="3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indent="16510" algn="ctr">
              <a:spcBef>
                <a:spcPts val="1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ru-RU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6116" y="6286520"/>
            <a:ext cx="257176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err="1" smtClean="0">
                <a:solidFill>
                  <a:srgbClr val="002060"/>
                </a:solidFill>
                <a:latin typeface="Arial"/>
                <a:cs typeface="Arial"/>
              </a:rPr>
              <a:t>Ақтөбе</a:t>
            </a:r>
            <a:r>
              <a:rPr lang="ru-RU" sz="1600" b="1" spc="-5" dirty="0" smtClean="0">
                <a:solidFill>
                  <a:srgbClr val="002060"/>
                </a:solidFill>
                <a:latin typeface="Arial"/>
                <a:cs typeface="Arial"/>
              </a:rPr>
              <a:t> қ</a:t>
            </a:r>
            <a:r>
              <a:rPr sz="1600" b="1" spc="-10" dirty="0" smtClean="0"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sz="1600" b="1" spc="5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002060"/>
                </a:solidFill>
                <a:latin typeface="Arial"/>
                <a:cs typeface="Arial"/>
              </a:rPr>
              <a:t>202</a:t>
            </a:r>
            <a:r>
              <a:rPr lang="en-US" sz="1600" b="1" spc="-1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r>
              <a:rPr sz="1600" b="1" spc="-2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10" dirty="0" err="1" smtClean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1070575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66" y="285729"/>
            <a:ext cx="1293577" cy="1214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314" y="1285860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Ақтөбе облысының  </a:t>
            </a:r>
          </a:p>
          <a:p>
            <a:pPr algn="ctr"/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білім  басқармасы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4" cstate="print"/>
          <a:srcRect l="18247" t="30313" r="11261" b="31583"/>
          <a:stretch>
            <a:fillRect/>
          </a:stretch>
        </p:blipFill>
        <p:spPr bwMode="auto">
          <a:xfrm>
            <a:off x="7215206" y="428604"/>
            <a:ext cx="1285850" cy="857256"/>
          </a:xfrm>
          <a:prstGeom prst="rect">
            <a:avLst/>
          </a:prstGeom>
          <a:noFill/>
        </p:spPr>
      </p:pic>
      <p:pic>
        <p:nvPicPr>
          <p:cNvPr id="12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5" cstate="print"/>
          <a:srcRect l="22812" t="23281" r="23281" b="22812"/>
          <a:stretch>
            <a:fillRect/>
          </a:stretch>
        </p:blipFill>
        <p:spPr bwMode="auto">
          <a:xfrm>
            <a:off x="214282" y="357166"/>
            <a:ext cx="1214414" cy="1214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94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7075"/>
            <a:ext cx="7886700" cy="6899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  <a:sym typeface="Arial" panose="020B0604020202020204" pitchFamily="34" charset="0"/>
              </a:rPr>
              <a:t>Тестілеуге</a:t>
            </a:r>
            <a:r>
              <a:rPr lang="ru-RU" sz="3200" b="1" dirty="0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  <a:sym typeface="Arial" panose="020B0604020202020204" pitchFamily="34" charset="0"/>
              </a:rPr>
              <a:t>уақытты</a:t>
            </a:r>
            <a:r>
              <a:rPr lang="ru-RU" sz="3200" b="1" dirty="0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+mn-cs"/>
                <a:sym typeface="Arial" panose="020B0604020202020204" pitchFamily="34" charset="0"/>
              </a:rPr>
              <a:t>бөлу</a:t>
            </a:r>
            <a:endParaRPr lang="ru-RU" sz="3200" b="1" dirty="0">
              <a:solidFill>
                <a:srgbClr val="002060"/>
              </a:solidFill>
              <a:latin typeface="Montserrat" panose="00000500000000000000" pitchFamily="2" charset="-52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DF17874-2C89-4BDE-A20B-0A1E15226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1473753"/>
              </p:ext>
            </p:extLst>
          </p:nvPr>
        </p:nvGraphicFramePr>
        <p:xfrm>
          <a:off x="628650" y="1280159"/>
          <a:ext cx="7765367" cy="46696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50089">
                  <a:extLst>
                    <a:ext uri="{9D8B030D-6E8A-4147-A177-3AD203B41FA5}">
                      <a16:colId xmlns:a16="http://schemas.microsoft.com/office/drawing/2014/main" xmlns="" val="1724256217"/>
                    </a:ext>
                  </a:extLst>
                </a:gridCol>
                <a:gridCol w="3615278">
                  <a:extLst>
                    <a:ext uri="{9D8B030D-6E8A-4147-A177-3AD203B41FA5}">
                      <a16:colId xmlns:a16="http://schemas.microsoft.com/office/drawing/2014/main" xmlns="" val="3082272428"/>
                    </a:ext>
                  </a:extLst>
                </a:gridCol>
              </a:tblGrid>
              <a:tr h="454244">
                <a:tc>
                  <a:txBody>
                    <a:bodyPr/>
                    <a:lstStyle/>
                    <a:p>
                      <a:pPr marL="171450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Іс-әрекет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entury Gothic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4775" marR="83820" marT="2857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Уақыт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04775" marR="83820" marT="2857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7466207"/>
                  </a:ext>
                </a:extLst>
              </a:tr>
              <a:tr h="715434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Оқушылар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келіп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құрылғыларын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қосып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тестті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бастауға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дайындалады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R="82550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10-15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минут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шамамен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 anchor="ctr"/>
                </a:tc>
                <a:extLst>
                  <a:ext uri="{0D108BD9-81ED-4DB2-BD59-A6C34878D82A}">
                    <a16:rowId xmlns:a16="http://schemas.microsoft.com/office/drawing/2014/main" xmlns="" val="2099485536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Тестілеудің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бірінші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60 минуты</a:t>
                      </a: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 сағат (тура)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4112522579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Қысқа үзіліс (қалауы бойынша)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минуттан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артық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емес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3619216279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Тестілеудің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екінші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60 минуты</a:t>
                      </a: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 сағат (тура)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1461199632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Үзіліс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минут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268038958"/>
                  </a:ext>
                </a:extLst>
              </a:tr>
              <a:tr h="49966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Сауалнама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35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минут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шамамен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246771339"/>
                  </a:ext>
                </a:extLst>
              </a:tr>
              <a:tr h="956930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Оқушылардың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тестілеуді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аяқтау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күйін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тексеру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30 минут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шамамен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MS Mincho"/>
                        <a:cs typeface="Times New Roman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2106384399"/>
                  </a:ext>
                </a:extLst>
              </a:tr>
            </a:tbl>
          </a:graphicData>
        </a:graphic>
      </p:graphicFrame>
      <p:pic>
        <p:nvPicPr>
          <p:cNvPr id="4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2" cstate="print"/>
          <a:srcRect l="18247" t="30313" r="11261" b="31583"/>
          <a:stretch>
            <a:fillRect/>
          </a:stretch>
        </p:blipFill>
        <p:spPr bwMode="auto">
          <a:xfrm>
            <a:off x="7715272" y="214290"/>
            <a:ext cx="1214414" cy="714380"/>
          </a:xfrm>
          <a:prstGeom prst="rect">
            <a:avLst/>
          </a:prstGeom>
          <a:noFill/>
        </p:spPr>
      </p:pic>
      <p:pic>
        <p:nvPicPr>
          <p:cNvPr id="5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3" cstate="print"/>
          <a:srcRect l="22812" t="23281" r="23281" b="22812"/>
          <a:stretch>
            <a:fillRect/>
          </a:stretch>
        </p:blipFill>
        <p:spPr bwMode="auto">
          <a:xfrm>
            <a:off x="142844" y="142852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5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6280" cy="617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user\Desktop\2022-2023  оқу жылы\PISA 2022\WhatsApp Image 2022-11-03 at 09.25.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214842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022-2023  оқу жылы\PISA 2022\WhatsApp Image 2022-11-03 at 09.37.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301" y="2143117"/>
            <a:ext cx="6119823" cy="4589868"/>
          </a:xfrm>
          <a:prstGeom prst="rect">
            <a:avLst/>
          </a:prstGeom>
          <a:noFill/>
        </p:spPr>
      </p:pic>
      <p:pic>
        <p:nvPicPr>
          <p:cNvPr id="4" name="Picture 2" descr="C:\Users\user\Desktop\2022-2023  оқу жылы\PISA 2022\WhatsApp Image 2022-11-03 at 09.38.02.jpeg"/>
          <p:cNvPicPr>
            <a:picLocks noChangeAspect="1" noChangeArrowheads="1"/>
          </p:cNvPicPr>
          <p:nvPr/>
        </p:nvPicPr>
        <p:blipFill>
          <a:blip r:embed="rId3"/>
          <a:srcRect r="8750"/>
          <a:stretch>
            <a:fillRect/>
          </a:stretch>
        </p:blipFill>
        <p:spPr bwMode="auto">
          <a:xfrm>
            <a:off x="214282" y="1142984"/>
            <a:ext cx="4310093" cy="3402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2022-2023  оқу жылының  “Мектептерге арналған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ата-аналар жиналысы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72074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қазан 2022 жыл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4" cstate="print"/>
          <a:srcRect l="18247" t="30313" r="11261" b="31583"/>
          <a:stretch>
            <a:fillRect/>
          </a:stretch>
        </p:blipFill>
        <p:spPr bwMode="auto">
          <a:xfrm>
            <a:off x="7715272" y="71438"/>
            <a:ext cx="1214414" cy="714380"/>
          </a:xfrm>
          <a:prstGeom prst="rect">
            <a:avLst/>
          </a:prstGeom>
          <a:noFill/>
        </p:spPr>
      </p:pic>
      <p:pic>
        <p:nvPicPr>
          <p:cNvPr id="8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5" cstate="print"/>
          <a:srcRect l="22812" t="23281" r="23281" b="22812"/>
          <a:stretch>
            <a:fillRect/>
          </a:stretch>
        </p:blipFill>
        <p:spPr bwMode="auto">
          <a:xfrm>
            <a:off x="142844" y="0"/>
            <a:ext cx="1000132" cy="10001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6446" y="1571612"/>
            <a:ext cx="1610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Мәжіліс залы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142852"/>
            <a:ext cx="68580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МЕКТЕПТЕРГЕ АРНАЛҒАН PISA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(THE PISA-BASED TEST FOR SCHOOLS)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НЕГІЗГІ ЗЕРТТЕУІНІҢ ӨТУІНЕ БАЙЛАНЫСТЫ ІРІКТЕЛГЕН БІЛІМ БЕРУ ҰЙЫМДАРЫНЫҢ ДАЙЫНДЫҒЫН ЗЕРТТЕУ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ЖАДЫНАМАСЫ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2844" y="1500174"/>
            <a:ext cx="814393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Зерттеу мәні: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Тестілеуге қатысушылар тізімі.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Мектептегі барлық оқушылардың тізімін алып, ҰБДҚ (Ұлттық білім беру деректер қорында) жас шамасы арқылы тексеру.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Тестілеуге 2022 жылғы қараша айында 15 жас 3 ай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 жас 2 ай (2006, 2007 ж.т.) аралығындағы оқушылар қатысады. Жас шамасы сәйкес келетін оқушылардың нақты тізімі болуы қажет.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ҰБДҚ-да әр баланың мәліметтері (аты-жөні, туған жылы, сыныбы, басқа да мәліметтері) дұрыс толтыруын тексеру.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2) Зерттеу компьютерлік форматта өтеді, сондықтан білім беру ұйымдары төмендегі техникалық сипаттамаларға сәйкес компьютерлерді дайындау қажет: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3929066"/>
            <a:ext cx="82868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 дегендеWindows 7.1.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Жедел жады кем дегенде - 2 ГБ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	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Процессор кем дегенде 2 ГГц;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	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Қатты дискідегі бос орын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кем дегенде 4 ГБ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Компьютерлер (ноутбуктер) саны тестіленушілер санына сәйкес болу қажет.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Оған қоса, әрбір компьютер (ноутбук)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желісіне қосулы болу қажет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Зерттеу онлайн форматта өтеді, интернет жылдамдығы жоғары болу қажет. Интернет жылдамдығын сол мезетте тексеру, анықтау.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/</a:t>
            </a:r>
            <a:r>
              <a:rPr kumimoji="0" lang="kk-KZ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Ұсыныс  сол уақытта барлық мектеп бойынша компьютерлерді уақытша сөндіре</a:t>
            </a:r>
            <a:r>
              <a:rPr kumimoji="0" lang="kk-KZ" sz="1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тұру/</a:t>
            </a:r>
            <a:endParaRPr kumimoji="0" lang="kk-KZ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5786" y="6143644"/>
            <a:ext cx="5715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209675" algn="l"/>
                <a:tab pos="1511300" algn="ctr"/>
                <a:tab pos="21907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психологтың жұмысы, ата-аналармен жүргізілген жұмыстар.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2" cstate="print"/>
          <a:srcRect l="18247" t="30313" r="11261" b="31583"/>
          <a:stretch>
            <a:fillRect/>
          </a:stretch>
        </p:blipFill>
        <p:spPr bwMode="auto">
          <a:xfrm>
            <a:off x="7786710" y="285728"/>
            <a:ext cx="1214414" cy="714380"/>
          </a:xfrm>
          <a:prstGeom prst="rect">
            <a:avLst/>
          </a:prstGeom>
          <a:noFill/>
        </p:spPr>
      </p:pic>
      <p:pic>
        <p:nvPicPr>
          <p:cNvPr id="8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3" cstate="print"/>
          <a:srcRect l="22812" t="23281" r="23281" b="22812"/>
          <a:stretch>
            <a:fillRect/>
          </a:stretch>
        </p:blipFill>
        <p:spPr bwMode="auto">
          <a:xfrm>
            <a:off x="142844" y="214290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0598" t="18750" r="30859" b="22916"/>
          <a:stretch>
            <a:fillRect/>
          </a:stretch>
        </p:blipFill>
        <p:spPr bwMode="auto">
          <a:xfrm>
            <a:off x="0" y="428604"/>
            <a:ext cx="635118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32058" y="2143116"/>
            <a:ext cx="3111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Әр компьютерге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Janison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Replay (Replay)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бағдарламасы қондырылады, 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тест уақытында арнайы 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құпиясөздермен ашылады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57214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Windows 7.1+ (за исключением Windows 10 S) 1 ГБ оперативной памяти 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ГГц 1 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ГБ свободного места на жестком диске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841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JanisonReplay.Framework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  бағдарламасы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2-2023  оқу жылы\PISA 2022\WhatsApp Image 2022-11-03 at 09.26.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6357958"/>
            <a:ext cx="375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306, 307 информатика кабинеттері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22-2023  оқу жылы\PISA 2022\WhatsApp Image 2022-11-03 at 09.26.4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6357958"/>
            <a:ext cx="375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306, 307 информатика кабинеттері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297" t="11111" r="30468" b="11805"/>
          <a:stretch>
            <a:fillRect/>
          </a:stretch>
        </p:blipFill>
        <p:spPr bwMode="auto">
          <a:xfrm>
            <a:off x="214282" y="-70792"/>
            <a:ext cx="5214974" cy="69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t="3906" b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Дуга 2"/>
          <p:cNvSpPr/>
          <p:nvPr/>
        </p:nvSpPr>
        <p:spPr>
          <a:xfrm>
            <a:off x="1857356" y="4286256"/>
            <a:ext cx="928694" cy="1143008"/>
          </a:xfrm>
          <a:prstGeom prst="arc">
            <a:avLst>
              <a:gd name="adj1" fmla="val 119286"/>
              <a:gd name="adj2" fmla="val 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4326239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33984" t="11805" r="33984" b="9722"/>
          <a:stretch>
            <a:fillRect/>
          </a:stretch>
        </p:blipFill>
        <p:spPr bwMode="auto">
          <a:xfrm>
            <a:off x="142844" y="201281"/>
            <a:ext cx="4521335" cy="637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929586" y="3071810"/>
            <a:ext cx="42862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3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14824" t="26367" r="50586" b="18945"/>
          <a:stretch>
            <a:fillRect/>
          </a:stretch>
        </p:blipFill>
        <p:spPr bwMode="auto">
          <a:xfrm>
            <a:off x="1071538" y="888958"/>
            <a:ext cx="6715172" cy="59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3" cstate="print"/>
          <a:srcRect l="18247" t="30313" r="11261" b="31583"/>
          <a:stretch>
            <a:fillRect/>
          </a:stretch>
        </p:blipFill>
        <p:spPr bwMode="auto">
          <a:xfrm>
            <a:off x="7715272" y="285728"/>
            <a:ext cx="1214414" cy="714380"/>
          </a:xfrm>
          <a:prstGeom prst="rect">
            <a:avLst/>
          </a:prstGeom>
          <a:noFill/>
        </p:spPr>
      </p:pic>
      <p:pic>
        <p:nvPicPr>
          <p:cNvPr id="4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4" cstate="print"/>
          <a:srcRect l="22812" t="23281" r="23281" b="22812"/>
          <a:stretch>
            <a:fillRect/>
          </a:stretch>
        </p:blipFill>
        <p:spPr bwMode="auto">
          <a:xfrm>
            <a:off x="357158" y="214290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24707" t="21875" r="25329" b="12695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3" cstate="print"/>
          <a:srcRect l="18247" t="30313" r="11261" b="31583"/>
          <a:stretch>
            <a:fillRect/>
          </a:stretch>
        </p:blipFill>
        <p:spPr bwMode="auto">
          <a:xfrm>
            <a:off x="7715272" y="285728"/>
            <a:ext cx="1214414" cy="714380"/>
          </a:xfrm>
          <a:prstGeom prst="rect">
            <a:avLst/>
          </a:prstGeom>
          <a:noFill/>
        </p:spPr>
      </p:pic>
      <p:pic>
        <p:nvPicPr>
          <p:cNvPr id="4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4" cstate="print"/>
          <a:srcRect l="22812" t="23281" r="23281" b="22812"/>
          <a:stretch>
            <a:fillRect/>
          </a:stretch>
        </p:blipFill>
        <p:spPr bwMode="auto">
          <a:xfrm>
            <a:off x="357158" y="214290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60"/>
            <a:ext cx="8715435" cy="5500750"/>
          </a:xfrm>
          <a:prstGeom prst="rect">
            <a:avLst/>
          </a:prstGeom>
        </p:spPr>
      </p:pic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1590675"/>
            <a:ext cx="288925" cy="4321175"/>
            <a:chOff x="0" y="1786"/>
            <a:chExt cx="454" cy="6804"/>
          </a:xfrm>
        </p:grpSpPr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0" y="1785"/>
              <a:ext cx="171" cy="1134"/>
            </a:xfrm>
            <a:prstGeom prst="rect">
              <a:avLst/>
            </a:prstGeom>
            <a:solidFill>
              <a:srgbClr val="00548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0" y="2919"/>
              <a:ext cx="171" cy="1134"/>
            </a:xfrm>
            <a:prstGeom prst="rect">
              <a:avLst/>
            </a:prstGeom>
            <a:solidFill>
              <a:srgbClr val="00AD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0" y="5187"/>
              <a:ext cx="171" cy="1134"/>
            </a:xfrm>
            <a:prstGeom prst="rect">
              <a:avLst/>
            </a:prstGeom>
            <a:solidFill>
              <a:srgbClr val="E4B8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0" y="6321"/>
              <a:ext cx="171" cy="1134"/>
            </a:xfrm>
            <a:prstGeom prst="rect">
              <a:avLst/>
            </a:prstGeom>
            <a:solidFill>
              <a:srgbClr val="D0443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0" y="7455"/>
              <a:ext cx="171" cy="1134"/>
            </a:xfrm>
            <a:prstGeom prst="rect">
              <a:avLst/>
            </a:prstGeom>
            <a:solidFill>
              <a:srgbClr val="C5DA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0" y="4053"/>
              <a:ext cx="454" cy="1134"/>
            </a:xfrm>
            <a:prstGeom prst="rect">
              <a:avLst/>
            </a:prstGeom>
            <a:solidFill>
              <a:srgbClr val="0076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65088" y="3324225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3.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214414" y="214290"/>
            <a:ext cx="66437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903288" algn="l"/>
              </a:tabLst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903288" algn="l"/>
              </a:tabLst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Оқушылардың оқу, математика жəне жаратылыстану сауаттылықтары бойынша нəтижелері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42910" y="6643710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00496" y="4429132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4414" y="4643446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786578" y="4929198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3" cstate="print"/>
          <a:srcRect l="18247" t="30313" r="11261" b="31583"/>
          <a:stretch>
            <a:fillRect/>
          </a:stretch>
        </p:blipFill>
        <p:spPr bwMode="auto">
          <a:xfrm>
            <a:off x="7929586" y="285728"/>
            <a:ext cx="867439" cy="510272"/>
          </a:xfrm>
          <a:prstGeom prst="rect">
            <a:avLst/>
          </a:prstGeom>
          <a:noFill/>
        </p:spPr>
      </p:pic>
      <p:pic>
        <p:nvPicPr>
          <p:cNvPr id="19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4" cstate="print"/>
          <a:srcRect l="22812" t="23281" r="23281" b="22812"/>
          <a:stretch>
            <a:fillRect/>
          </a:stretch>
        </p:blipFill>
        <p:spPr bwMode="auto">
          <a:xfrm>
            <a:off x="214282" y="21429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единительная линия 70"/>
          <p:cNvCxnSpPr/>
          <p:nvPr/>
        </p:nvCxnSpPr>
        <p:spPr>
          <a:xfrm>
            <a:off x="1836271" y="571477"/>
            <a:ext cx="5495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910656" y="71414"/>
            <a:ext cx="8233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2022 ЖЫЛЫ ӨТКЕН </a:t>
            </a:r>
            <a:r>
              <a:rPr lang="en-US" sz="32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PBTS </a:t>
            </a:r>
            <a:r>
              <a:rPr lang="ru-RU" sz="32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НӘТИЖЕЛЕРІ</a:t>
            </a:r>
            <a:endParaRPr lang="ru-RU" sz="3200" b="1" dirty="0">
              <a:solidFill>
                <a:srgbClr val="002060"/>
              </a:solidFill>
              <a:latin typeface="Akrobat SemiBold" charset="-52"/>
              <a:ea typeface="Cambria" panose="02040503050406030204" pitchFamily="18" charset="0"/>
            </a:endParaRPr>
          </a:p>
        </p:txBody>
      </p:sp>
      <p:sp>
        <p:nvSpPr>
          <p:cNvPr id="2" name="AutoShape 2" descr="Ключевой показатель эффективности (KPI). Мониторинг бизнеса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81" y="7937"/>
            <a:ext cx="761870" cy="719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8" y="904144"/>
            <a:ext cx="376342" cy="188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9" y="756580"/>
            <a:ext cx="392237" cy="124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331" y="725501"/>
            <a:ext cx="3038963" cy="3669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3984" y="717718"/>
            <a:ext cx="2770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Жеке есеп алғандар -  23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1" y="1167133"/>
            <a:ext cx="8298818" cy="569086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00034" y="4500570"/>
            <a:ext cx="235745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034" y="4286256"/>
            <a:ext cx="235745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92877" y="4393413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751125" y="4392619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00430" y="3071810"/>
            <a:ext cx="18573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00430" y="2857496"/>
            <a:ext cx="18573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394067" y="2963859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251455" y="2963859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72992" y="3713958"/>
            <a:ext cx="1856594" cy="7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72992" y="3499644"/>
            <a:ext cx="1856594" cy="7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965835" y="3606801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823223" y="3606801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4282" y="4429132"/>
            <a:ext cx="14287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85720" y="4357694"/>
            <a:ext cx="214314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214678" y="3000372"/>
            <a:ext cx="14287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286116" y="2928934"/>
            <a:ext cx="214314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786446" y="3643314"/>
            <a:ext cx="14287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5857884" y="3571876"/>
            <a:ext cx="214314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0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единительная линия 70"/>
          <p:cNvCxnSpPr/>
          <p:nvPr/>
        </p:nvCxnSpPr>
        <p:spPr>
          <a:xfrm>
            <a:off x="1684661" y="594848"/>
            <a:ext cx="5495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1616912" y="53738"/>
            <a:ext cx="702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2022 ЖЫЛЫ ӨТКЕН </a:t>
            </a:r>
            <a:r>
              <a:rPr lang="en-US" sz="24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PBTS </a:t>
            </a:r>
            <a:r>
              <a:rPr lang="kk-KZ" sz="24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ҚАТЫСУШЫЛАРЫ</a:t>
            </a:r>
            <a:endParaRPr lang="ru-RU" sz="2400" b="1" dirty="0">
              <a:solidFill>
                <a:srgbClr val="002060"/>
              </a:solidFill>
              <a:latin typeface="Akrobat SemiBold" charset="-52"/>
              <a:ea typeface="Cambria" panose="02040503050406030204" pitchFamily="18" charset="0"/>
            </a:endParaRPr>
          </a:p>
        </p:txBody>
      </p:sp>
      <p:sp>
        <p:nvSpPr>
          <p:cNvPr id="2" name="AutoShape 2" descr="Ключевой показатель эффективности (KPI). Мониторинг бизнеса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9" y="95402"/>
            <a:ext cx="761870" cy="71906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1472" y="785794"/>
            <a:ext cx="3012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АҚТӨБЕ ОБЛЫСЫ -  52 ұйым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" descr="тонна Единый школьный округ Инфографика Деловой журнал, школа, инфографика,  текст, логотип png | PNGWi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9429" b="53000" l="435" r="38043">
                        <a14:foregroundMark x1="24674" y1="36143" x2="24674" y2="36143"/>
                        <a14:foregroundMark x1="18913" y1="26143" x2="18913" y2="26143"/>
                        <a14:foregroundMark x1="18696" y1="33714" x2="18696" y2="33714"/>
                        <a14:foregroundMark x1="20000" y1="47714" x2="20000" y2="47714"/>
                        <a14:foregroundMark x1="20000" y1="46571" x2="20000" y2="46571"/>
                        <a14:foregroundMark x1="9674" y1="41000" x2="9674" y2="41000"/>
                        <a14:foregroundMark x1="6522" y1="41429" x2="6522" y2="41429"/>
                        <a14:foregroundMark x1="6087" y1="44000" x2="6087" y2="44000"/>
                        <a14:foregroundMark x1="10109" y1="44286" x2="10109" y2="44286"/>
                        <a14:foregroundMark x1="15109" y1="41429" x2="15109" y2="41429"/>
                        <a14:foregroundMark x1="14457" y1="41000" x2="14457" y2="41000"/>
                        <a14:foregroundMark x1="14130" y1="43714" x2="14130" y2="43714"/>
                        <a14:foregroundMark x1="17935" y1="42857" x2="17935" y2="42857"/>
                        <a14:foregroundMark x1="20000" y1="39714" x2="20000" y2="39714"/>
                        <a14:foregroundMark x1="18696" y1="38714" x2="18696" y2="3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72" t="13175" r="63085" b="46145"/>
          <a:stretch/>
        </p:blipFill>
        <p:spPr bwMode="auto">
          <a:xfrm>
            <a:off x="4084145" y="594848"/>
            <a:ext cx="484437" cy="548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95543" y="752814"/>
            <a:ext cx="1245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Мектеп -  49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3397" y="653130"/>
            <a:ext cx="488892" cy="54063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552288" y="752814"/>
            <a:ext cx="1388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Колледж  - 3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49175251"/>
              </p:ext>
            </p:extLst>
          </p:nvPr>
        </p:nvGraphicFramePr>
        <p:xfrm>
          <a:off x="230982" y="1267229"/>
          <a:ext cx="4289064" cy="5418137"/>
        </p:xfrm>
        <a:graphic>
          <a:graphicData uri="http://schemas.openxmlformats.org/presentationml/2006/ole">
            <p:oleObj spid="_x0000_s28674" name="Лист" r:id="rId6" imgW="7820041" imgH="7096111" progId="Excel.Sheet.12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0943392"/>
              </p:ext>
            </p:extLst>
          </p:nvPr>
        </p:nvGraphicFramePr>
        <p:xfrm>
          <a:off x="4821481" y="1267228"/>
          <a:ext cx="4256093" cy="5418137"/>
        </p:xfrm>
        <a:graphic>
          <a:graphicData uri="http://schemas.openxmlformats.org/presentationml/2006/ole">
            <p:oleObj spid="_x0000_s28675" name="Лист" r:id="rId7" imgW="8353313" imgH="6638953" progId="Excel.Sheet.12">
              <p:embed/>
            </p:oleObj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1" y="124099"/>
            <a:ext cx="649645" cy="60990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643570" y="2000240"/>
            <a:ext cx="200026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43570" y="2214554"/>
            <a:ext cx="200026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536413" y="2107397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537471" y="2106603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88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единительная линия 70"/>
          <p:cNvCxnSpPr/>
          <p:nvPr/>
        </p:nvCxnSpPr>
        <p:spPr>
          <a:xfrm>
            <a:off x="1836271" y="571477"/>
            <a:ext cx="5495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910656" y="71414"/>
            <a:ext cx="8233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2022 ЖЫЛЫ ӨТКЕН </a:t>
            </a:r>
            <a:r>
              <a:rPr lang="en-US" sz="32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PBTS </a:t>
            </a:r>
            <a:r>
              <a:rPr lang="ru-RU" sz="3200" b="1" dirty="0" smtClean="0">
                <a:solidFill>
                  <a:srgbClr val="002060"/>
                </a:solidFill>
                <a:latin typeface="Akrobat SemiBold" charset="-52"/>
                <a:ea typeface="Cambria" panose="02040503050406030204" pitchFamily="18" charset="0"/>
              </a:rPr>
              <a:t>НӘТИЖЕЛЕРІ</a:t>
            </a:r>
            <a:endParaRPr lang="ru-RU" sz="3200" b="1" dirty="0">
              <a:solidFill>
                <a:srgbClr val="002060"/>
              </a:solidFill>
              <a:latin typeface="Akrobat SemiBold" charset="-52"/>
              <a:ea typeface="Cambria" panose="02040503050406030204" pitchFamily="18" charset="0"/>
            </a:endParaRPr>
          </a:p>
        </p:txBody>
      </p:sp>
      <p:sp>
        <p:nvSpPr>
          <p:cNvPr id="2" name="AutoShape 2" descr="Ключевой показатель эффективности (KPI). Мониторинг бизнеса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81" y="7937"/>
            <a:ext cx="761870" cy="719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8" y="904144"/>
            <a:ext cx="376342" cy="188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9" y="756580"/>
            <a:ext cx="392237" cy="124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331" y="725501"/>
            <a:ext cx="3038963" cy="3669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3984" y="717718"/>
            <a:ext cx="2770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Жеке есеп алғандар -  23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1" y="1167133"/>
            <a:ext cx="8298818" cy="569086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00034" y="4500570"/>
            <a:ext cx="235745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034" y="4286256"/>
            <a:ext cx="235745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92877" y="4393413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751125" y="4392619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00430" y="3071810"/>
            <a:ext cx="18573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00430" y="2857496"/>
            <a:ext cx="18573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394067" y="2963859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251455" y="2963859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72992" y="3713958"/>
            <a:ext cx="1856594" cy="7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72992" y="3499644"/>
            <a:ext cx="1856594" cy="7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965835" y="3606801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823223" y="3606801"/>
            <a:ext cx="21431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4282" y="4429132"/>
            <a:ext cx="14287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85720" y="4357694"/>
            <a:ext cx="214314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214678" y="3000372"/>
            <a:ext cx="14287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286116" y="2928934"/>
            <a:ext cx="214314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786446" y="3643314"/>
            <a:ext cx="14287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5857884" y="3571876"/>
            <a:ext cx="214314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0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1485" t="15973" r="22656" b="11110"/>
          <a:stretch>
            <a:fillRect/>
          </a:stretch>
        </p:blipFill>
        <p:spPr bwMode="auto">
          <a:xfrm>
            <a:off x="1" y="0"/>
            <a:ext cx="4929189" cy="36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l="26172" t="16667" r="26953" b="23611"/>
          <a:stretch>
            <a:fillRect/>
          </a:stretch>
        </p:blipFill>
        <p:spPr bwMode="auto">
          <a:xfrm>
            <a:off x="4286248" y="3214685"/>
            <a:ext cx="4857752" cy="357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357694"/>
            <a:ext cx="443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"PISA </a:t>
            </a:r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халықаралық зерттеуі аясында </a:t>
            </a:r>
          </a:p>
          <a:p>
            <a:pPr algn="ctr"/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оқушылардың математикалық </a:t>
            </a:r>
          </a:p>
          <a:p>
            <a:pPr algn="ctr"/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сауаттылығын дамыту"</a:t>
            </a: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572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және ғылым министрлігі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"Өрлеу" біліктілікті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ұлттық орталығы" акционерлік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қоғамы</a:t>
            </a:r>
            <a:endParaRPr lang="ru-RU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8AABEDE8-1BD2-493E-9640-38FC34AA575F}"/>
              </a:ext>
            </a:extLst>
          </p:cNvPr>
          <p:cNvSpPr txBox="1"/>
          <p:nvPr/>
        </p:nvSpPr>
        <p:spPr>
          <a:xfrm>
            <a:off x="151400" y="74512"/>
            <a:ext cx="874362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endParaRPr lang="ru-RU" sz="2800" b="1">
              <a:solidFill>
                <a:srgbClr val="002060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1A1A6D-A2E4-60F7-FC1E-AED217452D54}"/>
              </a:ext>
            </a:extLst>
          </p:cNvPr>
          <p:cNvSpPr txBox="1"/>
          <p:nvPr/>
        </p:nvSpPr>
        <p:spPr>
          <a:xfrm>
            <a:off x="4572000" y="1285860"/>
            <a:ext cx="4218767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Montserrat"/>
                <a:ea typeface="Calibri" panose="020F0502020204030204" pitchFamily="34" charset="0"/>
              </a:rPr>
              <a:t>Ол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оқушылардың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табысты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әрі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қарай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білім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алуы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және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еңбек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нарығына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шығуы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үшін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қажетті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білімдерін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,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дағдыларын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және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құзыреттерін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өлшейді</a:t>
            </a:r>
            <a:endParaRPr lang="ru-RU" sz="1400" dirty="0">
              <a:latin typeface="Montserrat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Montserrat"/>
                <a:ea typeface="Calibri" panose="020F0502020204030204" pitchFamily="34" charset="0"/>
              </a:rPr>
              <a:t>Мектеп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климаты,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оқушылардың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әлеуметтік-экономикалық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жағдайы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және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олардың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оқуға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деген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мотивациясы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және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басқа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да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көптеген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факторлар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туралы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маңызды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ақпаратты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қамтамасыз</a:t>
            </a:r>
            <a:r>
              <a:rPr lang="ru-RU" sz="1400" dirty="0">
                <a:latin typeface="Montserrat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Montserrat"/>
                <a:ea typeface="Calibri" panose="020F0502020204030204" pitchFamily="34" charset="0"/>
              </a:rPr>
              <a:t>ету</a:t>
            </a:r>
            <a:endParaRPr lang="ru-RU" sz="1400" dirty="0">
              <a:latin typeface="Montserrat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Montserrat"/>
              </a:rPr>
              <a:t>Мектеп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нәтижелері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ұлттық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нәтижелермен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және</a:t>
            </a:r>
            <a:r>
              <a:rPr lang="ru-RU" sz="1400" dirty="0">
                <a:latin typeface="Montserrat"/>
              </a:rPr>
              <a:t> </a:t>
            </a:r>
            <a:r>
              <a:rPr lang="en-US" sz="1400" dirty="0">
                <a:latin typeface="Montserrat"/>
              </a:rPr>
              <a:t>PISA </a:t>
            </a:r>
            <a:r>
              <a:rPr lang="ru-RU" sz="1400" dirty="0" err="1">
                <a:latin typeface="Montserrat"/>
              </a:rPr>
              <a:t>зерттеуіне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қатысатын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басқа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елдердің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нәтижелерімен</a:t>
            </a:r>
            <a:r>
              <a:rPr lang="ru-RU" sz="1400" dirty="0">
                <a:latin typeface="Montserrat"/>
              </a:rPr>
              <a:t> </a:t>
            </a:r>
            <a:r>
              <a:rPr lang="ru-RU" sz="1400" dirty="0" err="1">
                <a:latin typeface="Montserrat"/>
              </a:rPr>
              <a:t>салыстырылады</a:t>
            </a:r>
            <a:endParaRPr lang="ru-RU" sz="1400" dirty="0">
              <a:latin typeface="Montserra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Montserrat" panose="00000500000000000000" pitchFamily="2" charset="-5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Montserrat"/>
                <a:cs typeface="Times New Roman"/>
              </a:rPr>
              <a:t>Зерттеуге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қатысушы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мектептер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оқушылардың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функционалдық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сауаттылығын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арттыруға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бағытталған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әдістемелік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материалдар</a:t>
            </a:r>
            <a:r>
              <a:rPr lang="ru-RU" sz="1400" dirty="0">
                <a:latin typeface="Montserrat"/>
                <a:cs typeface="Times New Roman"/>
              </a:rPr>
              <a:t> мен </a:t>
            </a:r>
            <a:r>
              <a:rPr lang="ru-RU" sz="1400" dirty="0" err="1">
                <a:latin typeface="Montserrat"/>
                <a:cs typeface="Times New Roman"/>
              </a:rPr>
              <a:t>қатысушы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елдер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мектептерінің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тәжірибесі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жарияланған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жоба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қатысушыларының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жаһандық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платформасына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қол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жеткізе</a:t>
            </a:r>
            <a:r>
              <a:rPr lang="ru-RU" sz="1400" dirty="0">
                <a:latin typeface="Montserrat"/>
                <a:cs typeface="Times New Roman"/>
              </a:rPr>
              <a:t> </a:t>
            </a:r>
            <a:r>
              <a:rPr lang="ru-RU" sz="1400" dirty="0" err="1">
                <a:latin typeface="Montserrat"/>
                <a:cs typeface="Times New Roman"/>
              </a:rPr>
              <a:t>алады</a:t>
            </a:r>
            <a:endParaRPr lang="x-none" sz="1400" dirty="0"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826943-CD44-6F6A-F005-DF0824EECD8A}"/>
              </a:ext>
            </a:extLst>
          </p:cNvPr>
          <p:cNvSpPr txBox="1"/>
          <p:nvPr/>
        </p:nvSpPr>
        <p:spPr>
          <a:xfrm>
            <a:off x="2000232" y="357166"/>
            <a:ext cx="48103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Мектептерге</a:t>
            </a:r>
            <a:r>
              <a:rPr lang="ru-RU" sz="24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арналған </a:t>
            </a:r>
            <a:r>
              <a:rPr lang="ru-RU" sz="24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PISA</a:t>
            </a:r>
            <a:r>
              <a:rPr lang="ru-RU" sz="2400" b="1" dirty="0" smtClean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»</a:t>
            </a:r>
            <a:endParaRPr lang="ru-RU" sz="2400" b="1" dirty="0">
              <a:solidFill>
                <a:srgbClr val="002060"/>
              </a:solidFill>
              <a:latin typeface="Montserrat"/>
              <a:ea typeface="Tahoma"/>
              <a:cs typeface="Tahom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D62F1C-13B5-DE28-BB96-9B87C1CB7311}"/>
              </a:ext>
            </a:extLst>
          </p:cNvPr>
          <p:cNvSpPr txBox="1"/>
          <p:nvPr/>
        </p:nvSpPr>
        <p:spPr>
          <a:xfrm>
            <a:off x="330355" y="1146717"/>
            <a:ext cx="443400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 err="1">
                <a:latin typeface="Montserrat"/>
              </a:rPr>
              <a:t>Мектептерге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арналған</a:t>
            </a:r>
            <a:r>
              <a:rPr lang="ru-RU" sz="1600" dirty="0">
                <a:latin typeface="Montserrat"/>
              </a:rPr>
              <a:t> </a:t>
            </a:r>
            <a:r>
              <a:rPr lang="en-US" sz="1600" dirty="0">
                <a:latin typeface="Montserrat"/>
              </a:rPr>
              <a:t>PISA </a:t>
            </a:r>
            <a:r>
              <a:rPr lang="ru-RU" sz="1600" dirty="0" err="1">
                <a:latin typeface="Montserrat"/>
              </a:rPr>
              <a:t>зерттеуі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оқушылардың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халықаралық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деңгейде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салыстырылатын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үлгеріміне</a:t>
            </a:r>
            <a:r>
              <a:rPr lang="ru-RU" sz="1600" dirty="0">
                <a:latin typeface="Montserrat"/>
              </a:rPr>
              <a:t>, </a:t>
            </a:r>
            <a:r>
              <a:rPr lang="ru-RU" sz="1600" dirty="0" err="1">
                <a:latin typeface="Montserrat"/>
              </a:rPr>
              <a:t>оқуға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деген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көзқарасына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және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оқу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ортасы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туралы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ақпаратқа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қол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жеткізуге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мүмкіндік</a:t>
            </a:r>
            <a:r>
              <a:rPr lang="ru-RU" sz="1600" dirty="0">
                <a:latin typeface="Montserrat"/>
              </a:rPr>
              <a:t> </a:t>
            </a:r>
            <a:r>
              <a:rPr lang="ru-RU" sz="1600" dirty="0" err="1">
                <a:latin typeface="Montserrat"/>
              </a:rPr>
              <a:t>береді</a:t>
            </a:r>
            <a:r>
              <a:rPr lang="ru-RU" sz="1600" dirty="0">
                <a:latin typeface="Montserrat"/>
              </a:rPr>
              <a:t>.</a:t>
            </a:r>
            <a:endParaRPr lang="en-US" sz="1600" dirty="0">
              <a:latin typeface="Montserrat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="" xmlns:a16="http://schemas.microsoft.com/office/drawing/2014/main" id="{08CC2995-9E25-AF71-20A2-0E230EBEDDE7}"/>
              </a:ext>
            </a:extLst>
          </p:cNvPr>
          <p:cNvSpPr txBox="1"/>
          <p:nvPr/>
        </p:nvSpPr>
        <p:spPr>
          <a:xfrm>
            <a:off x="2337827" y="2960113"/>
            <a:ext cx="2365921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Montserrat" panose="00000500000000000000" pitchFamily="2" charset="-52"/>
              </a:rPr>
              <a:t>Жеке </a:t>
            </a:r>
            <a:r>
              <a:rPr lang="ru-RU" sz="1400" b="1" dirty="0" err="1">
                <a:latin typeface="Montserrat" panose="00000500000000000000" pitchFamily="2" charset="-52"/>
              </a:rPr>
              <a:t>есепті</a:t>
            </a:r>
            <a:r>
              <a:rPr lang="ru-RU" sz="1400" b="1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алу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үшін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төменгі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талаптар</a:t>
            </a:r>
            <a:r>
              <a:rPr lang="ru-RU" sz="1400" dirty="0">
                <a:latin typeface="Montserrat" panose="00000500000000000000" pitchFamily="2" charset="-52"/>
              </a:rPr>
              <a:t>:</a:t>
            </a:r>
          </a:p>
          <a:p>
            <a:endParaRPr lang="ru-RU" sz="14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Montserrat" panose="00000500000000000000" pitchFamily="2" charset="-52"/>
              </a:rPr>
              <a:t>15,3 – 16,2 </a:t>
            </a:r>
            <a:r>
              <a:rPr lang="ru-RU" sz="1400" dirty="0" err="1">
                <a:latin typeface="Montserrat" panose="00000500000000000000" pitchFamily="2" charset="-52"/>
              </a:rPr>
              <a:t>жас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 smtClean="0">
                <a:latin typeface="Montserrat" panose="00000500000000000000" pitchFamily="2" charset="-52"/>
              </a:rPr>
              <a:t>аралығындағы</a:t>
            </a:r>
            <a:endParaRPr lang="ru-RU" sz="1400" dirty="0" smtClean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b="1" dirty="0" err="1">
                <a:latin typeface="Montserrat" panose="00000500000000000000" pitchFamily="2" charset="-52"/>
              </a:rPr>
              <a:t>Топтық</a:t>
            </a:r>
            <a:r>
              <a:rPr lang="ru-RU" sz="1400" b="1" dirty="0">
                <a:latin typeface="Montserrat" panose="00000500000000000000" pitchFamily="2" charset="-52"/>
              </a:rPr>
              <a:t> </a:t>
            </a:r>
            <a:r>
              <a:rPr lang="ru-RU" sz="1400" b="1" dirty="0" err="1">
                <a:latin typeface="Montserrat" panose="00000500000000000000" pitchFamily="2" charset="-52"/>
              </a:rPr>
              <a:t>есептер</a:t>
            </a:r>
            <a:r>
              <a:rPr lang="ru-RU" sz="1400" b="1" dirty="0">
                <a:latin typeface="Montserrat" panose="00000500000000000000" pitchFamily="2" charset="-52"/>
              </a:rPr>
              <a:t>:</a:t>
            </a:r>
          </a:p>
          <a:p>
            <a:r>
              <a:rPr lang="ru-RU" sz="1400" dirty="0" err="1">
                <a:latin typeface="Montserrat" panose="00000500000000000000" pitchFamily="2" charset="-52"/>
              </a:rPr>
              <a:t>Ұқсас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сипаттамалары</a:t>
            </a:r>
            <a:r>
              <a:rPr lang="ru-RU" sz="1400" dirty="0">
                <a:latin typeface="Montserrat" panose="00000500000000000000" pitchFamily="2" charset="-52"/>
              </a:rPr>
              <a:t> бар </a:t>
            </a:r>
            <a:r>
              <a:rPr lang="ru-RU" sz="1400" dirty="0" err="1">
                <a:latin typeface="Montserrat" panose="00000500000000000000" pitchFamily="2" charset="-52"/>
              </a:rPr>
              <a:t>мектептер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үшін</a:t>
            </a:r>
            <a:r>
              <a:rPr lang="ru-RU" sz="1400" dirty="0"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latin typeface="Montserrat" panose="00000500000000000000" pitchFamily="2" charset="-52"/>
              </a:rPr>
              <a:t>құрылған</a:t>
            </a:r>
            <a:endParaRPr lang="x-none" sz="1400" dirty="0">
              <a:latin typeface="Montserrat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907CF67-AFB5-7184-E331-37DF383A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4" t="13733" r="61337" b="28522"/>
          <a:stretch/>
        </p:blipFill>
        <p:spPr>
          <a:xfrm>
            <a:off x="0" y="2714621"/>
            <a:ext cx="2194202" cy="41433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907CF67-AFB5-7184-E331-37DF383A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4" t="13733" r="79048" b="72573"/>
          <a:stretch/>
        </p:blipFill>
        <p:spPr>
          <a:xfrm>
            <a:off x="0" y="4071942"/>
            <a:ext cx="1785918" cy="714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000504"/>
            <a:ext cx="2222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“Ақтөбе қаласының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10 жалпы білім </a:t>
            </a:r>
          </a:p>
          <a:p>
            <a:pPr algn="ctr"/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беретін орта мектебі” КММ  </a:t>
            </a:r>
          </a:p>
          <a:p>
            <a:pPr algn="ctr"/>
            <a:r>
              <a:rPr lang="kk-KZ" sz="900" dirty="0" smtClean="0">
                <a:latin typeface="Times New Roman" pitchFamily="18" charset="0"/>
                <a:cs typeface="Times New Roman" pitchFamily="18" charset="0"/>
              </a:rPr>
              <a:t>Әлемдік  білім беру жүйелерімен </a:t>
            </a:r>
          </a:p>
          <a:p>
            <a:pPr algn="ctr"/>
            <a:r>
              <a:rPr lang="kk-KZ" sz="900" dirty="0" smtClean="0">
                <a:latin typeface="Times New Roman" pitchFamily="18" charset="0"/>
                <a:cs typeface="Times New Roman" pitchFamily="18" charset="0"/>
              </a:rPr>
              <a:t>салыстырғандағы нәтижелері</a:t>
            </a:r>
          </a:p>
          <a:p>
            <a:pPr algn="ctr"/>
            <a:endParaRPr lang="kk-KZ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/ 2022 </a:t>
            </a:r>
            <a:r>
              <a:rPr lang="kk-KZ" sz="900" i="1" dirty="0" smtClean="0">
                <a:latin typeface="Times New Roman" pitchFamily="18" charset="0"/>
                <a:cs typeface="Times New Roman" pitchFamily="18" charset="0"/>
              </a:rPr>
              <a:t>жылғы зерттеу бойынша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3" cstate="print"/>
          <a:srcRect l="18247" t="30313" r="11261" b="31583"/>
          <a:stretch>
            <a:fillRect/>
          </a:stretch>
        </p:blipFill>
        <p:spPr bwMode="auto">
          <a:xfrm>
            <a:off x="7715272" y="214290"/>
            <a:ext cx="1214414" cy="714380"/>
          </a:xfrm>
          <a:prstGeom prst="rect">
            <a:avLst/>
          </a:prstGeom>
          <a:noFill/>
        </p:spPr>
      </p:pic>
      <p:pic>
        <p:nvPicPr>
          <p:cNvPr id="1027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4" cstate="print"/>
          <a:srcRect l="22812" t="23281" r="23281" b="22812"/>
          <a:stretch>
            <a:fillRect/>
          </a:stretch>
        </p:blipFill>
        <p:spPr bwMode="auto">
          <a:xfrm>
            <a:off x="142844" y="142852"/>
            <a:ext cx="1000132" cy="1000132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714620"/>
            <a:ext cx="1838322" cy="1294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3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4AB2295-B7AF-7C9B-C3F6-FE37BDD1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63" y="298868"/>
            <a:ext cx="7958591" cy="8585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Мектептерге</a:t>
            </a:r>
            <a:r>
              <a:rPr lang="ru-RU" sz="16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арналған </a:t>
            </a:r>
            <a:r>
              <a:rPr lang="ru-RU" sz="16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PISA </a:t>
            </a:r>
            <a:r>
              <a:rPr lang="ru-RU" sz="16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және дәстүрлі </a:t>
            </a:r>
            <a:r>
              <a:rPr lang="ru-RU" sz="16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PISA </a:t>
            </a:r>
            <a:r>
              <a:rPr lang="ru-RU" sz="16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арасындағы </a:t>
            </a: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Montserrat"/>
                <a:ea typeface="Tahoma"/>
                <a:cs typeface="Tahoma"/>
              </a:rPr>
            </a:br>
            <a:r>
              <a:rPr lang="ru-RU" sz="1600" b="1" dirty="0" err="1" smtClean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негізгі</a:t>
            </a: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айырмашылықтар </a:t>
            </a:r>
            <a:r>
              <a:rPr lang="ru-RU" sz="16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мен </a:t>
            </a:r>
            <a:r>
              <a:rPr lang="ru-RU" sz="16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жалпы</a:t>
            </a:r>
            <a:r>
              <a:rPr lang="ru-RU" sz="16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сипаттамалар</a:t>
            </a:r>
            <a:r>
              <a:rPr lang="ru-RU" sz="1600" b="1" dirty="0">
                <a:solidFill>
                  <a:srgbClr val="002060"/>
                </a:solidFill>
                <a:latin typeface="Montserrat"/>
                <a:ea typeface="Tahoma"/>
                <a:cs typeface="Tahoma"/>
              </a:rPr>
              <a:t>  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52816CB-CDB5-CB75-59C4-50D516D9A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7445325"/>
              </p:ext>
            </p:extLst>
          </p:nvPr>
        </p:nvGraphicFramePr>
        <p:xfrm>
          <a:off x="413015" y="1282123"/>
          <a:ext cx="8317971" cy="51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879">
                  <a:extLst>
                    <a:ext uri="{9D8B030D-6E8A-4147-A177-3AD203B41FA5}">
                      <a16:colId xmlns="" xmlns:a16="http://schemas.microsoft.com/office/drawing/2014/main" val="799061940"/>
                    </a:ext>
                  </a:extLst>
                </a:gridCol>
                <a:gridCol w="3479151">
                  <a:extLst>
                    <a:ext uri="{9D8B030D-6E8A-4147-A177-3AD203B41FA5}">
                      <a16:colId xmlns="" xmlns:a16="http://schemas.microsoft.com/office/drawing/2014/main" val="1194529727"/>
                    </a:ext>
                  </a:extLst>
                </a:gridCol>
                <a:gridCol w="3320941">
                  <a:extLst>
                    <a:ext uri="{9D8B030D-6E8A-4147-A177-3AD203B41FA5}">
                      <a16:colId xmlns="" xmlns:a16="http://schemas.microsoft.com/office/drawing/2014/main" val="1319649010"/>
                    </a:ext>
                  </a:extLst>
                </a:gridCol>
              </a:tblGrid>
              <a:tr h="603231">
                <a:tc>
                  <a:txBody>
                    <a:bodyPr/>
                    <a:lstStyle/>
                    <a:p>
                      <a:pPr algn="ctr"/>
                      <a:endParaRPr lang="x-none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/>
                          <a:cs typeface="Tahoma"/>
                        </a:rPr>
                        <a:t>НЕГІЗГІ </a:t>
                      </a: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/>
                          <a:cs typeface="Tahoma"/>
                        </a:rPr>
                        <a:t>PISA</a:t>
                      </a:r>
                      <a:endParaRPr lang="x-none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/>
                        <a:cs typeface="Tahom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/>
                          <a:cs typeface="Tahoma"/>
                        </a:rPr>
                        <a:t>МЕКТЕПТЕРГЕ АРНАЛҒАН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/>
                          <a:cs typeface="Tahoma"/>
                        </a:rPr>
                        <a:t>PISA</a:t>
                      </a:r>
                      <a:endParaRPr lang="x-none" sz="2000" b="1" dirty="0">
                        <a:solidFill>
                          <a:srgbClr val="00B050"/>
                        </a:solidFill>
                        <a:latin typeface="Montserrat" panose="00000500000000000000" pitchFamily="2" charset="-52"/>
                        <a:ea typeface="Tahoma"/>
                        <a:cs typeface="Tahoma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634725333"/>
                  </a:ext>
                </a:extLst>
              </a:tr>
              <a:tr h="7868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Зерттеу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аясы</a:t>
                      </a:r>
                      <a:endParaRPr lang="x-none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Функционалдық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сауаттылықты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бағалау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PISA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халықаралық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жүйесіне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негізделген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және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онымен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салыстыруға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болады</a:t>
                      </a:r>
                      <a:endParaRPr lang="ru-RU" sz="1800" b="0" i="0" u="none" strike="noStrike" noProof="0" dirty="0">
                        <a:solidFill>
                          <a:srgbClr val="00B050"/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651628827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Цикл</a:t>
                      </a:r>
                      <a:endParaRPr lang="x-none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жыл сайын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Жыл </a:t>
                      </a:r>
                      <a:r>
                        <a:rPr lang="ru-RU" sz="180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сайын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қажетінше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98897215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Зерттеу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іріктемесі</a:t>
                      </a:r>
                      <a:endParaRPr lang="x-none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Стратификацияланған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кездейсоқ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іріктеме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lvl="0" indent="-285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Стратификацияланған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кездейсоқ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іріктеме</a:t>
                      </a:r>
                      <a:endParaRPr lang="ru-RU" sz="1800" b="0" i="0" u="none" strike="noStrike" noProof="0" dirty="0">
                        <a:solidFill>
                          <a:srgbClr val="00B050"/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Зерттеу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үшін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қызығушылық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тудыратын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мектептер</a:t>
                      </a:r>
                      <a:endParaRPr lang="en-US" sz="1800" b="0" i="0" u="none" strike="noStrike" noProof="0" dirty="0">
                        <a:solidFill>
                          <a:srgbClr val="00B050"/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887771817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Есеп</a:t>
                      </a:r>
                      <a:endParaRPr lang="x-none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Халықаралық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k-KZ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Ұлттық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Өңірлік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lvl="0" indent="-285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Ұлттық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 </a:t>
                      </a:r>
                      <a:endParaRPr lang="en-US" sz="1800" b="0" i="0" u="none" strike="noStrike" noProof="0" dirty="0">
                        <a:solidFill>
                          <a:srgbClr val="00B050"/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Мектептік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769157199"/>
                  </a:ext>
                </a:extLst>
              </a:tr>
              <a:tr h="5507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Өткізу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мерзімі</a:t>
                      </a:r>
                      <a:endParaRPr lang="x-none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Сәуір-мамыр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0000500000000000000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i="0" u="none" strike="noStrike" noProof="0" dirty="0" err="1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Қазан-қараша</a:t>
                      </a:r>
                      <a:r>
                        <a:rPr lang="ru-RU" sz="1800" b="0" i="0" u="none" strike="noStrike" noProof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2022 ж.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220131635"/>
                  </a:ext>
                </a:extLst>
              </a:tr>
            </a:tbl>
          </a:graphicData>
        </a:graphic>
      </p:graphicFrame>
      <p:pic>
        <p:nvPicPr>
          <p:cNvPr id="6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2" cstate="print"/>
          <a:srcRect l="18247" t="30313" r="11261" b="31583"/>
          <a:stretch>
            <a:fillRect/>
          </a:stretch>
        </p:blipFill>
        <p:spPr bwMode="auto">
          <a:xfrm>
            <a:off x="7715272" y="214290"/>
            <a:ext cx="1214414" cy="714380"/>
          </a:xfrm>
          <a:prstGeom prst="rect">
            <a:avLst/>
          </a:prstGeom>
          <a:noFill/>
        </p:spPr>
      </p:pic>
      <p:pic>
        <p:nvPicPr>
          <p:cNvPr id="7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3" cstate="print"/>
          <a:srcRect l="22812" t="23281" r="23281" b="22812"/>
          <a:stretch>
            <a:fillRect/>
          </a:stretch>
        </p:blipFill>
        <p:spPr bwMode="auto">
          <a:xfrm>
            <a:off x="142844" y="142852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8AABEDE8-1BD2-493E-9640-38FC34AA575F}"/>
              </a:ext>
            </a:extLst>
          </p:cNvPr>
          <p:cNvSpPr txBox="1"/>
          <p:nvPr/>
        </p:nvSpPr>
        <p:spPr>
          <a:xfrm>
            <a:off x="200186" y="241779"/>
            <a:ext cx="874362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800" b="1" dirty="0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Мектептерге арналған 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PISA»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-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PISA</a:t>
            </a:r>
            <a:r>
              <a:rPr lang="kk-KZ" sz="2000" b="1" dirty="0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 (ЭЫДҰ) </a:t>
            </a:r>
            <a:endParaRPr lang="kk-KZ" sz="2000" b="1" dirty="0" smtClean="0">
              <a:solidFill>
                <a:srgbClr val="002060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негізіндегі </a:t>
            </a:r>
            <a:r>
              <a:rPr lang="kk-KZ" sz="2000" b="1" dirty="0">
                <a:solidFill>
                  <a:srgbClr val="002060"/>
                </a:solidFill>
                <a:latin typeface="Montserrat" panose="00000500000000000000" pitchFamily="2" charset="-52"/>
                <a:ea typeface="+mj-ea"/>
                <a:cs typeface="+mj-cs"/>
              </a:rPr>
              <a:t>мектептерге арналған тестілеу</a:t>
            </a:r>
            <a:endParaRPr lang="x-none" sz="2000" b="1" dirty="0">
              <a:solidFill>
                <a:srgbClr val="002060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9C34D86-4460-1062-5136-D20D7F610120}"/>
              </a:ext>
            </a:extLst>
          </p:cNvPr>
          <p:cNvSpPr txBox="1"/>
          <p:nvPr/>
        </p:nvSpPr>
        <p:spPr>
          <a:xfrm>
            <a:off x="706095" y="1858742"/>
            <a:ext cx="3253151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latin typeface="Montserrat"/>
              </a:rPr>
              <a:t>- </a:t>
            </a:r>
            <a:r>
              <a:rPr lang="kk-KZ" sz="1600" dirty="0">
                <a:latin typeface="Montserrat"/>
              </a:rPr>
              <a:t>бұл ЭЫДҰ әзірлеген, оқушылардың дағдыларын бағалауға және мектеп/колледж әкімшілігіне 15 жастағы оқушылардың сыни ойлауын, өз білімін жаңа мәнмәтіндерде іскерлікпен қолдана алуын түсініп талдауға көмектесетін бағдарлама. </a:t>
            </a:r>
            <a:endParaRPr lang="x-none" sz="1600" dirty="0">
              <a:latin typeface="Montserra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FB3198-F606-F366-B19F-BC146CC25FE5}"/>
              </a:ext>
            </a:extLst>
          </p:cNvPr>
          <p:cNvSpPr txBox="1"/>
          <p:nvPr/>
        </p:nvSpPr>
        <p:spPr>
          <a:xfrm>
            <a:off x="752030" y="1346060"/>
            <a:ext cx="3302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Мектептерге</a:t>
            </a:r>
            <a:r>
              <a:rPr lang="ru-RU" sz="18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арналған</a:t>
            </a:r>
            <a:r>
              <a:rPr lang="ru-RU" sz="18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PISA </a:t>
            </a:r>
            <a:r>
              <a:rPr lang="kk-KZ" sz="18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деген не</a:t>
            </a:r>
            <a:r>
              <a:rPr lang="ru-RU" sz="18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?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endParaRPr lang="x-none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095A807-771A-7828-2D31-B6E619287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5" y="4370973"/>
            <a:ext cx="430172" cy="573562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DB75D4C-E457-C51D-397B-A66073CBF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E7E6E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330387" y="2214517"/>
            <a:ext cx="3440463" cy="3601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94E11-BA32-2A2F-3DA1-8B7254C60BB8}"/>
              </a:ext>
            </a:extLst>
          </p:cNvPr>
          <p:cNvSpPr txBox="1"/>
          <p:nvPr/>
        </p:nvSpPr>
        <p:spPr>
          <a:xfrm>
            <a:off x="5394431" y="1201486"/>
            <a:ext cx="337169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err="1">
                <a:solidFill>
                  <a:srgbClr val="203864"/>
                </a:solidFill>
                <a:latin typeface="Century Gothic"/>
              </a:rPr>
              <a:t>Әлемнің</a:t>
            </a:r>
            <a:r>
              <a:rPr lang="ru-RU" sz="2800" b="1" dirty="0">
                <a:solidFill>
                  <a:srgbClr val="203864"/>
                </a:solidFill>
                <a:latin typeface="Century Gothic"/>
              </a:rPr>
              <a:t> 14 </a:t>
            </a:r>
            <a:r>
              <a:rPr lang="ru-RU" b="1" dirty="0" err="1">
                <a:solidFill>
                  <a:srgbClr val="203864"/>
                </a:solidFill>
                <a:latin typeface="Century Gothic"/>
              </a:rPr>
              <a:t>елі</a:t>
            </a:r>
            <a:r>
              <a:rPr lang="ru-RU" b="1" dirty="0">
                <a:solidFill>
                  <a:srgbClr val="203864"/>
                </a:solidFill>
                <a:latin typeface="Century Gothic"/>
              </a:rPr>
              <a:t> </a:t>
            </a:r>
            <a:r>
              <a:rPr lang="ru-RU" b="1" dirty="0" err="1">
                <a:solidFill>
                  <a:srgbClr val="203864"/>
                </a:solidFill>
                <a:latin typeface="Century Gothic"/>
              </a:rPr>
              <a:t>Мектептерге</a:t>
            </a:r>
            <a:r>
              <a:rPr lang="ru-RU" b="1" dirty="0">
                <a:solidFill>
                  <a:srgbClr val="203864"/>
                </a:solidFill>
                <a:latin typeface="Century Gothic"/>
              </a:rPr>
              <a:t> </a:t>
            </a:r>
            <a:r>
              <a:rPr lang="ru-RU" b="1" dirty="0" err="1">
                <a:solidFill>
                  <a:srgbClr val="203864"/>
                </a:solidFill>
                <a:latin typeface="Century Gothic"/>
              </a:rPr>
              <a:t>арналған</a:t>
            </a:r>
            <a:r>
              <a:rPr lang="ru-RU" b="1" dirty="0">
                <a:solidFill>
                  <a:srgbClr val="203864"/>
                </a:solidFill>
                <a:latin typeface="Century Gothic"/>
              </a:rPr>
              <a:t> </a:t>
            </a:r>
            <a:r>
              <a:rPr lang="en-US" b="1" dirty="0">
                <a:solidFill>
                  <a:srgbClr val="203864"/>
                </a:solidFill>
                <a:latin typeface="Century Gothic"/>
              </a:rPr>
              <a:t>PISA</a:t>
            </a:r>
            <a:r>
              <a:rPr lang="kk-KZ" b="1" dirty="0">
                <a:solidFill>
                  <a:srgbClr val="203864"/>
                </a:solidFill>
                <a:latin typeface="Century Gothic"/>
              </a:rPr>
              <a:t>-ға қатысты</a:t>
            </a:r>
            <a:endParaRPr lang="ru-RU" b="1" dirty="0"/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35C58E7-F021-808F-CE25-2E89CEAF5F9B}"/>
              </a:ext>
            </a:extLst>
          </p:cNvPr>
          <p:cNvSpPr txBox="1"/>
          <p:nvPr/>
        </p:nvSpPr>
        <p:spPr>
          <a:xfrm>
            <a:off x="5928827" y="2078449"/>
            <a:ext cx="268464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AutoNum type="arabicPeriod"/>
            </a:pPr>
            <a:r>
              <a:rPr lang="ru-RU" sz="1600" b="0" i="0" dirty="0">
                <a:effectLst/>
                <a:latin typeface="Montserrat"/>
              </a:rPr>
              <a:t>Андорра</a:t>
            </a:r>
          </a:p>
          <a:p>
            <a:pPr marL="342900" indent="-342900" algn="l">
              <a:buAutoNum type="arabicPeriod"/>
            </a:pPr>
            <a:r>
              <a:rPr lang="ru-RU" sz="1600" dirty="0" err="1">
                <a:latin typeface="Montserrat"/>
              </a:rPr>
              <a:t>Ау</a:t>
            </a:r>
            <a:r>
              <a:rPr lang="ru-RU" sz="1600" b="0" i="0" dirty="0" err="1">
                <a:effectLst/>
                <a:latin typeface="Montserrat"/>
              </a:rPr>
              <a:t>стралия</a:t>
            </a:r>
            <a:endParaRPr lang="ru-RU" sz="1600" b="0" i="0" dirty="0">
              <a:effectLst/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b="0" i="0" dirty="0">
                <a:effectLst/>
                <a:latin typeface="Montserrat"/>
              </a:rPr>
              <a:t>Бразилия</a:t>
            </a:r>
            <a:endParaRPr lang="ru-RU" sz="1600" dirty="0"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b="0" i="0" dirty="0">
                <a:effectLst/>
                <a:latin typeface="Montserrat"/>
              </a:rPr>
              <a:t>Бруней</a:t>
            </a:r>
          </a:p>
          <a:p>
            <a:pPr marL="342900" indent="-342900" algn="l">
              <a:buAutoNum type="arabicPeriod"/>
            </a:pPr>
            <a:r>
              <a:rPr lang="ru-RU" sz="1600" dirty="0" err="1">
                <a:latin typeface="Montserrat"/>
              </a:rPr>
              <a:t>Қы</a:t>
            </a:r>
            <a:r>
              <a:rPr lang="ru-RU" sz="1600" b="0" i="0" dirty="0" err="1">
                <a:effectLst/>
                <a:latin typeface="Montserrat"/>
              </a:rPr>
              <a:t>тай</a:t>
            </a:r>
            <a:endParaRPr lang="ru-RU" sz="1600" b="0" i="0" dirty="0">
              <a:effectLst/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dirty="0" err="1">
                <a:latin typeface="Montserrat"/>
              </a:rPr>
              <a:t>Жа</a:t>
            </a:r>
            <a:r>
              <a:rPr lang="ru-RU" sz="1600" b="0" i="0" dirty="0" err="1">
                <a:effectLst/>
                <a:latin typeface="Montserrat"/>
              </a:rPr>
              <a:t>пония</a:t>
            </a:r>
            <a:r>
              <a:rPr lang="ru-RU" sz="1600" b="0" i="0" dirty="0">
                <a:effectLst/>
                <a:latin typeface="Montserrat"/>
              </a:rPr>
              <a:t>,</a:t>
            </a:r>
          </a:p>
          <a:p>
            <a:pPr marL="342900" indent="-342900" algn="l">
              <a:buAutoNum type="arabicPeriod"/>
            </a:pPr>
            <a:r>
              <a:rPr lang="ru-RU" sz="1600" b="0" i="0" dirty="0">
                <a:effectLst/>
                <a:latin typeface="Montserrat"/>
              </a:rPr>
              <a:t>Португалия</a:t>
            </a:r>
          </a:p>
          <a:p>
            <a:pPr marL="342900" indent="-342900" algn="l">
              <a:buAutoNum type="arabicPeriod"/>
            </a:pPr>
            <a:r>
              <a:rPr lang="ru-RU" sz="1600" b="0" i="0" dirty="0">
                <a:effectLst/>
                <a:latin typeface="Montserrat"/>
              </a:rPr>
              <a:t>Колумбия</a:t>
            </a:r>
          </a:p>
          <a:p>
            <a:pPr marL="342900" indent="-342900" algn="l">
              <a:buAutoNum type="arabicPeriod"/>
            </a:pPr>
            <a:r>
              <a:rPr lang="ru-RU" sz="1600" b="0" i="0" dirty="0" err="1">
                <a:effectLst/>
                <a:latin typeface="Montserrat"/>
              </a:rPr>
              <a:t>Ресей</a:t>
            </a:r>
            <a:endParaRPr lang="ru-RU" sz="1600" b="0" i="0" dirty="0">
              <a:effectLst/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b="0" i="0" dirty="0">
                <a:effectLst/>
                <a:latin typeface="Montserrat"/>
              </a:rPr>
              <a:t>Испания</a:t>
            </a:r>
          </a:p>
          <a:p>
            <a:pPr marL="342900" indent="-342900" algn="l">
              <a:buAutoNum type="arabicPeriod"/>
            </a:pPr>
            <a:r>
              <a:rPr lang="ru-RU" sz="1600" b="0" i="0" dirty="0" err="1">
                <a:effectLst/>
                <a:latin typeface="Montserrat"/>
              </a:rPr>
              <a:t>Тайланд</a:t>
            </a:r>
            <a:endParaRPr lang="ru-RU" sz="1600" b="0" i="0" dirty="0">
              <a:effectLst/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b="0" i="0" dirty="0">
                <a:effectLst/>
                <a:latin typeface="Montserrat"/>
              </a:rPr>
              <a:t>Араб </a:t>
            </a:r>
            <a:r>
              <a:rPr lang="ru-RU" sz="1600" b="0" i="0" dirty="0" err="1">
                <a:effectLst/>
                <a:latin typeface="Montserrat"/>
              </a:rPr>
              <a:t>Әмірліктері</a:t>
            </a:r>
            <a:endParaRPr lang="ru-RU" sz="1600" b="0" i="0" dirty="0">
              <a:effectLst/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dirty="0" err="1">
                <a:latin typeface="Montserrat"/>
              </a:rPr>
              <a:t>Ұлы</a:t>
            </a:r>
            <a:r>
              <a:rPr lang="ru-RU" sz="1600" b="0" i="0" dirty="0" err="1">
                <a:effectLst/>
                <a:latin typeface="Montserrat"/>
              </a:rPr>
              <a:t>британия</a:t>
            </a:r>
            <a:endParaRPr lang="ru-RU" sz="1600" b="0" i="0" dirty="0">
              <a:effectLst/>
              <a:latin typeface="Montserrat"/>
            </a:endParaRPr>
          </a:p>
          <a:p>
            <a:pPr marL="342900" indent="-342900" algn="l">
              <a:buAutoNum type="arabicPeriod"/>
            </a:pPr>
            <a:r>
              <a:rPr lang="ru-RU" sz="1600" b="0" i="0" dirty="0">
                <a:effectLst/>
                <a:latin typeface="Montserrat"/>
              </a:rPr>
              <a:t>АҚШ</a:t>
            </a:r>
          </a:p>
          <a:p>
            <a:endParaRPr lang="x-none" sz="1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30A798-4E79-BA65-E01C-F02701A4234F}"/>
              </a:ext>
            </a:extLst>
          </p:cNvPr>
          <p:cNvSpPr txBox="1"/>
          <p:nvPr/>
        </p:nvSpPr>
        <p:spPr>
          <a:xfrm>
            <a:off x="1306085" y="4324814"/>
            <a:ext cx="325615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err="1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Бағалау</a:t>
            </a:r>
            <a:r>
              <a:rPr lang="ru-RU" sz="1400" b="1" dirty="0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ru-RU" sz="1400" b="1" dirty="0" err="1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бағыты</a:t>
            </a:r>
            <a:r>
              <a:rPr lang="ru-RU" sz="1400" b="1" dirty="0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: </a:t>
            </a:r>
          </a:p>
          <a:p>
            <a:r>
              <a:rPr lang="ru-RU" sz="1400" dirty="0" err="1">
                <a:latin typeface="Montserrat"/>
                <a:cs typeface="Times New Roman"/>
              </a:rPr>
              <a:t>Оқу</a:t>
            </a:r>
            <a:r>
              <a:rPr lang="ru-RU" sz="1400" dirty="0">
                <a:latin typeface="Montserrat"/>
                <a:cs typeface="Times New Roman"/>
              </a:rPr>
              <a:t>, математика, </a:t>
            </a:r>
            <a:r>
              <a:rPr lang="ru-RU" sz="1400" dirty="0" err="1">
                <a:latin typeface="Montserrat"/>
                <a:cs typeface="Times New Roman"/>
              </a:rPr>
              <a:t>жаратылыстану</a:t>
            </a:r>
            <a:endParaRPr lang="ru-RU" sz="1400" dirty="0">
              <a:latin typeface="Montserrat"/>
            </a:endParaRPr>
          </a:p>
        </p:txBody>
      </p:sp>
      <p:pic>
        <p:nvPicPr>
          <p:cNvPr id="14" name="Рисунок 11">
            <a:extLst>
              <a:ext uri="{FF2B5EF4-FFF2-40B4-BE49-F238E27FC236}">
                <a16:creationId xmlns="" xmlns:a16="http://schemas.microsoft.com/office/drawing/2014/main" id="{3776287A-34A8-D830-A4BC-96D34F6B98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015" y="5142571"/>
            <a:ext cx="475322" cy="6430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CFEBE62-2665-31DB-F05C-EBC72A5C1998}"/>
              </a:ext>
            </a:extLst>
          </p:cNvPr>
          <p:cNvSpPr txBox="1"/>
          <p:nvPr/>
        </p:nvSpPr>
        <p:spPr>
          <a:xfrm>
            <a:off x="1303299" y="5203901"/>
            <a:ext cx="319203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err="1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Зерттеуге</a:t>
            </a:r>
            <a:r>
              <a:rPr lang="ru-RU" sz="1400" b="1" dirty="0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ru-RU" sz="1400" b="1" dirty="0" err="1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қатысушылар</a:t>
            </a:r>
            <a:r>
              <a:rPr lang="ru-RU" sz="1400" b="1" dirty="0">
                <a:solidFill>
                  <a:schemeClr val="accent5"/>
                </a:solidFill>
                <a:latin typeface="Montserrat"/>
                <a:ea typeface="+mn-lt"/>
                <a:cs typeface="+mn-lt"/>
              </a:rPr>
              <a:t>: </a:t>
            </a:r>
            <a:endParaRPr lang="ru-RU" sz="1400" dirty="0">
              <a:solidFill>
                <a:schemeClr val="accent5"/>
              </a:solidFill>
              <a:latin typeface="Montserrat"/>
            </a:endParaRPr>
          </a:p>
          <a:p>
            <a:r>
              <a:rPr lang="ru-RU" sz="1400" dirty="0">
                <a:latin typeface="Montserrat"/>
                <a:cs typeface="Calibri"/>
              </a:rPr>
              <a:t>15,3-тен 16,2-ге </a:t>
            </a:r>
            <a:r>
              <a:rPr lang="ru-RU" sz="1400" dirty="0" err="1">
                <a:latin typeface="Montserrat"/>
                <a:cs typeface="Calibri"/>
              </a:rPr>
              <a:t>дейінгі</a:t>
            </a:r>
            <a:r>
              <a:rPr lang="ru-RU" sz="1400" dirty="0">
                <a:latin typeface="Montserrat"/>
                <a:cs typeface="Calibri"/>
              </a:rPr>
              <a:t> </a:t>
            </a:r>
            <a:r>
              <a:rPr lang="ru-RU" sz="1400" dirty="0" err="1">
                <a:latin typeface="Montserrat"/>
                <a:cs typeface="Calibri"/>
              </a:rPr>
              <a:t>жас</a:t>
            </a:r>
            <a:r>
              <a:rPr lang="ru-RU" sz="1400" dirty="0">
                <a:latin typeface="Montserrat"/>
                <a:cs typeface="Calibri"/>
              </a:rPr>
              <a:t> </a:t>
            </a:r>
            <a:r>
              <a:rPr lang="ru-RU" sz="1400" dirty="0" err="1">
                <a:latin typeface="Montserrat"/>
                <a:cs typeface="Calibri"/>
              </a:rPr>
              <a:t>аралығындағы</a:t>
            </a:r>
            <a:r>
              <a:rPr lang="ru-RU" sz="1400" dirty="0">
                <a:latin typeface="Montserrat"/>
                <a:cs typeface="Calibri"/>
              </a:rPr>
              <a:t> </a:t>
            </a:r>
            <a:r>
              <a:rPr lang="ru-RU" sz="1400" dirty="0" err="1">
                <a:latin typeface="Montserrat"/>
                <a:cs typeface="Calibri"/>
              </a:rPr>
              <a:t>оқушылар</a:t>
            </a:r>
            <a:endParaRPr lang="ru-RU" sz="1400" dirty="0">
              <a:latin typeface="Montserrat"/>
            </a:endParaRPr>
          </a:p>
        </p:txBody>
      </p:sp>
      <p:pic>
        <p:nvPicPr>
          <p:cNvPr id="12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5" cstate="print"/>
          <a:srcRect l="18247" t="30313" r="11261" b="31583"/>
          <a:stretch>
            <a:fillRect/>
          </a:stretch>
        </p:blipFill>
        <p:spPr bwMode="auto">
          <a:xfrm>
            <a:off x="7715272" y="214290"/>
            <a:ext cx="1214414" cy="714380"/>
          </a:xfrm>
          <a:prstGeom prst="rect">
            <a:avLst/>
          </a:prstGeom>
          <a:noFill/>
        </p:spPr>
      </p:pic>
      <p:pic>
        <p:nvPicPr>
          <p:cNvPr id="17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6" cstate="print"/>
          <a:srcRect l="22812" t="23281" r="23281" b="22812"/>
          <a:stretch>
            <a:fillRect/>
          </a:stretch>
        </p:blipFill>
        <p:spPr bwMode="auto">
          <a:xfrm>
            <a:off x="142844" y="142852"/>
            <a:ext cx="1000132" cy="1000132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5429264"/>
            <a:ext cx="1838322" cy="1294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57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1">
            <a:extLst>
              <a:ext uri="{FF2B5EF4-FFF2-40B4-BE49-F238E27FC236}">
                <a16:creationId xmlns:a16="http://schemas.microsoft.com/office/drawing/2014/main" xmlns="" id="{66803E04-02CF-589E-035E-4359C6F53B4F}"/>
              </a:ext>
            </a:extLst>
          </p:cNvPr>
          <p:cNvSpPr txBox="1">
            <a:spLocks/>
          </p:cNvSpPr>
          <p:nvPr/>
        </p:nvSpPr>
        <p:spPr bwMode="auto">
          <a:xfrm>
            <a:off x="0" y="4143380"/>
            <a:ext cx="2358717" cy="14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kk-KZ" sz="2000" b="1" dirty="0">
                <a:solidFill>
                  <a:srgbClr val="00B05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«Мектептерге арналған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PISA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 форматы</a:t>
            </a:r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Quattrocento Sans"/>
              </a:rPr>
              <a:t>: </a:t>
            </a:r>
            <a:r>
              <a:rPr lang="ru-RU" altLang="ru-RU" sz="2000" b="1" dirty="0" err="1">
                <a:solidFill>
                  <a:srgbClr val="00B05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Quattrocento Sans"/>
              </a:rPr>
              <a:t>компьютерлік</a:t>
            </a:r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Quattrocento Sans"/>
              </a:rPr>
              <a:t> </a:t>
            </a:r>
            <a:r>
              <a:rPr lang="ru-RU" altLang="ru-RU" sz="2000" b="1" dirty="0" err="1">
                <a:solidFill>
                  <a:srgbClr val="00B05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Quattrocento Sans"/>
              </a:rPr>
              <a:t>тестілеу</a:t>
            </a:r>
            <a:endParaRPr lang="ru-RU" altLang="ru-RU" sz="2000" b="1" dirty="0">
              <a:solidFill>
                <a:srgbClr val="00B05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  <a:sym typeface="Quattrocento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38555C-47D3-0D9D-54E8-E2D77A5DF160}"/>
              </a:ext>
            </a:extLst>
          </p:cNvPr>
          <p:cNvSpPr txBox="1"/>
          <p:nvPr/>
        </p:nvSpPr>
        <p:spPr>
          <a:xfrm>
            <a:off x="928662" y="285728"/>
            <a:ext cx="75642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МИНУТТЫҚ 2 БӨЛІМ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когнитивті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тест +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сауалнама</a:t>
            </a:r>
            <a:endParaRPr lang="kk-K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D0CFD70-C913-4594-A912-7756A9E20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3098402"/>
              </p:ext>
            </p:extLst>
          </p:nvPr>
        </p:nvGraphicFramePr>
        <p:xfrm>
          <a:off x="0" y="1214422"/>
          <a:ext cx="914399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653">
                  <a:extLst>
                    <a:ext uri="{9D8B030D-6E8A-4147-A177-3AD203B41FA5}">
                      <a16:colId xmlns:a16="http://schemas.microsoft.com/office/drawing/2014/main" xmlns="" val="1718283817"/>
                    </a:ext>
                  </a:extLst>
                </a:gridCol>
                <a:gridCol w="1309101">
                  <a:extLst>
                    <a:ext uri="{9D8B030D-6E8A-4147-A177-3AD203B41FA5}">
                      <a16:colId xmlns:a16="http://schemas.microsoft.com/office/drawing/2014/main" xmlns="" val="4121814943"/>
                    </a:ext>
                  </a:extLst>
                </a:gridCol>
                <a:gridCol w="1634822">
                  <a:extLst>
                    <a:ext uri="{9D8B030D-6E8A-4147-A177-3AD203B41FA5}">
                      <a16:colId xmlns:a16="http://schemas.microsoft.com/office/drawing/2014/main" xmlns="" val="1401134318"/>
                    </a:ext>
                  </a:extLst>
                </a:gridCol>
                <a:gridCol w="1197273">
                  <a:extLst>
                    <a:ext uri="{9D8B030D-6E8A-4147-A177-3AD203B41FA5}">
                      <a16:colId xmlns:a16="http://schemas.microsoft.com/office/drawing/2014/main" xmlns="" val="3855922803"/>
                    </a:ext>
                  </a:extLst>
                </a:gridCol>
                <a:gridCol w="1523183">
                  <a:extLst>
                    <a:ext uri="{9D8B030D-6E8A-4147-A177-3AD203B41FA5}">
                      <a16:colId xmlns:a16="http://schemas.microsoft.com/office/drawing/2014/main" xmlns="" val="2522043494"/>
                    </a:ext>
                  </a:extLst>
                </a:gridCol>
                <a:gridCol w="1505967">
                  <a:extLst>
                    <a:ext uri="{9D8B030D-6E8A-4147-A177-3AD203B41FA5}">
                      <a16:colId xmlns:a16="http://schemas.microsoft.com/office/drawing/2014/main" xmlns="" val="1872699066"/>
                    </a:ext>
                  </a:extLst>
                </a:gridCol>
              </a:tblGrid>
              <a:tr h="507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Montserrat"/>
                        </a:rPr>
                        <a:t>Құрылған</a:t>
                      </a:r>
                      <a:r>
                        <a:rPr lang="ru-RU" sz="1200" dirty="0">
                          <a:latin typeface="Montserrat"/>
                        </a:rPr>
                        <a:t> </a:t>
                      </a:r>
                      <a:r>
                        <a:rPr lang="ru-RU" sz="1200" dirty="0" err="1">
                          <a:latin typeface="Montserrat"/>
                        </a:rPr>
                        <a:t>жауаптар</a:t>
                      </a:r>
                      <a:endParaRPr lang="ru-RU" sz="1200" dirty="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/>
                        </a:rPr>
                        <a:t>(</a:t>
                      </a:r>
                      <a:r>
                        <a:rPr lang="ru-RU" sz="1200" dirty="0" err="1">
                          <a:latin typeface="Montserrat"/>
                        </a:rPr>
                        <a:t>толық</a:t>
                      </a:r>
                      <a:r>
                        <a:rPr lang="ru-RU" sz="1200" dirty="0">
                          <a:latin typeface="Montserrat"/>
                        </a:rPr>
                        <a:t>)</a:t>
                      </a:r>
                      <a:endParaRPr lang="en-US" sz="1200" dirty="0">
                        <a:latin typeface="Montserra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Montserrat"/>
                        </a:rPr>
                        <a:t>Құрылған</a:t>
                      </a:r>
                      <a:r>
                        <a:rPr lang="ru-RU" sz="1200" dirty="0">
                          <a:latin typeface="Montserrat"/>
                        </a:rPr>
                        <a:t> </a:t>
                      </a:r>
                      <a:r>
                        <a:rPr lang="ru-RU" sz="1200" dirty="0" err="1">
                          <a:latin typeface="Montserrat"/>
                        </a:rPr>
                        <a:t>жауаптар</a:t>
                      </a:r>
                      <a:endParaRPr lang="ru-RU" sz="1200" dirty="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/>
                        </a:rPr>
                        <a:t>(</a:t>
                      </a:r>
                      <a:r>
                        <a:rPr lang="ru-RU" sz="1200" dirty="0" err="1">
                          <a:latin typeface="Montserrat"/>
                        </a:rPr>
                        <a:t>қысқа</a:t>
                      </a:r>
                      <a:r>
                        <a:rPr lang="ru-RU" sz="1200" dirty="0">
                          <a:latin typeface="Montserrat"/>
                        </a:rPr>
                        <a:t>)</a:t>
                      </a:r>
                      <a:endParaRPr lang="en-US" sz="1200" dirty="0">
                        <a:latin typeface="Montserra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Montserrat"/>
                        </a:rPr>
                        <a:t>Бірнеше</a:t>
                      </a:r>
                      <a:r>
                        <a:rPr lang="ru-RU" sz="1200" dirty="0">
                          <a:latin typeface="Montserrat"/>
                        </a:rPr>
                        <a:t> </a:t>
                      </a:r>
                      <a:r>
                        <a:rPr lang="ru-RU" sz="1200" dirty="0" err="1">
                          <a:latin typeface="Montserrat"/>
                        </a:rPr>
                        <a:t>таңдауы</a:t>
                      </a:r>
                      <a:r>
                        <a:rPr lang="ru-RU" sz="1200" dirty="0">
                          <a:latin typeface="Montserrat"/>
                        </a:rPr>
                        <a:t> бар </a:t>
                      </a:r>
                      <a:r>
                        <a:rPr lang="ru-RU" sz="1200" dirty="0" err="1">
                          <a:latin typeface="Montserrat"/>
                        </a:rPr>
                        <a:t>кешенді</a:t>
                      </a: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Montserrat"/>
                        </a:rPr>
                        <a:t>Бірнеше</a:t>
                      </a:r>
                      <a:r>
                        <a:rPr lang="ru-RU" sz="1200" dirty="0">
                          <a:latin typeface="Montserrat"/>
                        </a:rPr>
                        <a:t> </a:t>
                      </a:r>
                      <a:r>
                        <a:rPr lang="ru-RU" sz="1200" dirty="0" err="1">
                          <a:latin typeface="Montserrat"/>
                        </a:rPr>
                        <a:t>таңдауы</a:t>
                      </a:r>
                      <a:r>
                        <a:rPr lang="ru-RU" sz="1200" dirty="0">
                          <a:latin typeface="Montserrat"/>
                        </a:rPr>
                        <a:t> бар </a:t>
                      </a:r>
                      <a:r>
                        <a:rPr lang="ru-RU" sz="1200" dirty="0" err="1">
                          <a:latin typeface="Montserrat"/>
                        </a:rPr>
                        <a:t>қарапайым</a:t>
                      </a: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146741828"/>
                  </a:ext>
                </a:extLst>
              </a:tr>
              <a:tr h="269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сауаттылығы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Montserrat" panose="00000500000000000000" pitchFamily="2" charset="-52"/>
                        </a:rPr>
                        <a:t>47</a:t>
                      </a:r>
                      <a:endParaRPr lang="en-US" sz="120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Montserrat" panose="00000500000000000000" pitchFamily="2" charset="-52"/>
                        </a:rPr>
                        <a:t>17</a:t>
                      </a:r>
                      <a:endParaRPr lang="en-US" sz="120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Montserrat" panose="00000500000000000000" pitchFamily="2" charset="-52"/>
                        </a:rPr>
                        <a:t>4</a:t>
                      </a:r>
                      <a:endParaRPr lang="en-US" sz="120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7</a:t>
                      </a: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Montserrat" panose="00000500000000000000" pitchFamily="2" charset="-52"/>
                        </a:rPr>
                        <a:t>18</a:t>
                      </a:r>
                      <a:endParaRPr lang="en-US" sz="120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49909034"/>
                  </a:ext>
                </a:extLst>
              </a:tr>
              <a:tr h="33741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Математикалық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сауаттылық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40</a:t>
                      </a: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7</a:t>
                      </a: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19</a:t>
                      </a: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3</a:t>
                      </a: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11</a:t>
                      </a:r>
                      <a:endParaRPr lang="en-US" sz="1200" dirty="0">
                        <a:latin typeface="Montserrat" panose="00000500000000000000" pitchFamily="2" charset="-5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907370171"/>
                  </a:ext>
                </a:extLst>
              </a:tr>
              <a:tr h="353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Жаратылыстану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сауаттылығы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54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16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18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058532908"/>
                  </a:ext>
                </a:extLst>
              </a:tr>
              <a:tr h="2466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r>
                        <a:rPr lang="ru-RU" sz="1200" b="0" i="1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Montserrat" panose="00000500000000000000" pitchFamily="2" charset="-52"/>
                        </a:rPr>
                        <a:t>141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Montserrat" panose="00000500000000000000" pitchFamily="2" charset="-52"/>
                        </a:rPr>
                        <a:t>44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Montserrat" panose="00000500000000000000" pitchFamily="2" charset="-52"/>
                        </a:rPr>
                        <a:t>23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Montserrat" panose="00000500000000000000" pitchFamily="2" charset="-52"/>
                        </a:rPr>
                        <a:t>26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ontserrat" panose="00000500000000000000" pitchFamily="2" charset="-52"/>
                        </a:rPr>
                        <a:t>47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55750407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9DF17874-2C89-4BDE-A20B-0A1E15226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1473753"/>
              </p:ext>
            </p:extLst>
          </p:nvPr>
        </p:nvGraphicFramePr>
        <p:xfrm>
          <a:off x="2214546" y="3770794"/>
          <a:ext cx="6715172" cy="33078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xmlns="" val="1724256217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xmlns="" val="3082272428"/>
                    </a:ext>
                  </a:extLst>
                </a:gridCol>
              </a:tblGrid>
              <a:tr h="303798">
                <a:tc>
                  <a:txBody>
                    <a:bodyPr/>
                    <a:lstStyle/>
                    <a:p>
                      <a:pPr marL="171450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Іс-әрекет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104775" marR="83820" marT="2857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Уақыт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anose="02020609040205080304" pitchFamily="49" charset="-128"/>
                        <a:cs typeface="Times New Roman" pitchFamily="18" charset="0"/>
                      </a:endParaRPr>
                    </a:p>
                  </a:txBody>
                  <a:tcPr marL="104775" marR="83820" marT="2857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7466207"/>
                  </a:ext>
                </a:extLst>
              </a:tr>
              <a:tr h="582694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келіп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құрылғыларын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қосып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бастауға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дайындалады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шамамен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 anchor="ctr"/>
                </a:tc>
                <a:extLst>
                  <a:ext uri="{0D108BD9-81ED-4DB2-BD59-A6C34878D82A}">
                    <a16:rowId xmlns:a16="http://schemas.microsoft.com/office/drawing/2014/main" xmlns="" val="2099485536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Тестілеудің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бірінші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минуты</a:t>
                      </a: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сағат (тура)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4112522579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Қысқа үзіліс (қалауы бойынша)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минуттан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артық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емес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3619216279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Тестілеудің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екінші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 минуты</a:t>
                      </a: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сағат (тура)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1461199632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Үзіліс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268038958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Сауалнама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шамамен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246771339"/>
                  </a:ext>
                </a:extLst>
              </a:tr>
              <a:tr h="547469">
                <a:tc>
                  <a:txBody>
                    <a:bodyPr/>
                    <a:lstStyle/>
                    <a:p>
                      <a:pPr marL="12065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тестілеуді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аяқтау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күйін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тексеру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минут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шамамен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104775" marR="83820" marT="28575" marB="0"/>
                </a:tc>
                <a:extLst>
                  <a:ext uri="{0D108BD9-81ED-4DB2-BD59-A6C34878D82A}">
                    <a16:rowId xmlns:a16="http://schemas.microsoft.com/office/drawing/2014/main" xmlns="" val="210638439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57620" y="3286124"/>
            <a:ext cx="459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Тестілеуге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уақытты бөлу (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қазан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-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қараша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user\Desktop\2022-2023  оқу жылы\10 мектеп эмблема\WhatsApp Image 2021-09-08 at 07.35.23.jpeg"/>
          <p:cNvPicPr>
            <a:picLocks noChangeAspect="1" noChangeArrowheads="1"/>
          </p:cNvPicPr>
          <p:nvPr/>
        </p:nvPicPr>
        <p:blipFill>
          <a:blip r:embed="rId2" cstate="print"/>
          <a:srcRect l="18247" t="30313" r="11261" b="31583"/>
          <a:stretch>
            <a:fillRect/>
          </a:stretch>
        </p:blipFill>
        <p:spPr bwMode="auto">
          <a:xfrm>
            <a:off x="7715272" y="214290"/>
            <a:ext cx="1214414" cy="714380"/>
          </a:xfrm>
          <a:prstGeom prst="rect">
            <a:avLst/>
          </a:prstGeom>
          <a:noFill/>
        </p:spPr>
      </p:pic>
      <p:pic>
        <p:nvPicPr>
          <p:cNvPr id="11" name="Picture 3" descr="C:\Users\user\Downloads\загрузка\WhatsApp Image 2023-10-10 at 17.34.28.jpeg"/>
          <p:cNvPicPr>
            <a:picLocks noChangeAspect="1" noChangeArrowheads="1"/>
          </p:cNvPicPr>
          <p:nvPr/>
        </p:nvPicPr>
        <p:blipFill>
          <a:blip r:embed="rId3" cstate="print"/>
          <a:srcRect l="22812" t="23281" r="23281" b="22812"/>
          <a:stretch>
            <a:fillRect/>
          </a:stretch>
        </p:blipFill>
        <p:spPr bwMode="auto">
          <a:xfrm>
            <a:off x="142844" y="142852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5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694</Words>
  <Application>Microsoft Office PowerPoint</Application>
  <PresentationFormat>Экран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«Мектептерге арналған PISA және дәстүрлі PISA арасындағы  негізгі айырмашылықтар мен жалпы сипаттамалар  </vt:lpstr>
      <vt:lpstr>Слайд 8</vt:lpstr>
      <vt:lpstr>Слайд 9</vt:lpstr>
      <vt:lpstr>Тестілеуге уақытты бөлу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86</cp:revision>
  <dcterms:created xsi:type="dcterms:W3CDTF">2022-10-03T09:51:12Z</dcterms:created>
  <dcterms:modified xsi:type="dcterms:W3CDTF">2024-02-23T06:59:50Z</dcterms:modified>
</cp:coreProperties>
</file>